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17"/>
  </p:handoutMasterIdLst>
  <p:sldIdLst>
    <p:sldId id="257" r:id="rId2"/>
    <p:sldId id="259" r:id="rId3"/>
    <p:sldId id="301" r:id="rId4"/>
    <p:sldId id="277" r:id="rId5"/>
    <p:sldId id="278" r:id="rId6"/>
    <p:sldId id="282" r:id="rId7"/>
    <p:sldId id="283" r:id="rId8"/>
    <p:sldId id="285" r:id="rId9"/>
    <p:sldId id="303" r:id="rId10"/>
    <p:sldId id="286" r:id="rId11"/>
    <p:sldId id="302" r:id="rId12"/>
    <p:sldId id="291" r:id="rId13"/>
    <p:sldId id="304" r:id="rId14"/>
    <p:sldId id="305" r:id="rId15"/>
    <p:sldId id="306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4C00"/>
    <a:srgbClr val="006C00"/>
    <a:srgbClr val="003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A25F50-5A06-4A64-93A9-17089E9D11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BEF1D-121C-408D-B1C0-7B94D9C768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B0E4B-2EF3-4FEA-8841-041F42C81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98C2D-BC41-464B-B3E8-5605F3B51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0CBA32-72B7-41FD-9D76-82DE19827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841AD-177C-49D1-A981-E8B545840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0799B-69F2-4ABD-A27C-B83D179DF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4546B-6988-4408-99A2-F2201D999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855C3-FA48-4BA8-B00F-A8A65C113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E4CC6-9DC2-4E8E-93DB-3FD1A1FD5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44EB6-70A2-479A-8E36-F6AF0605E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9EE05-BC02-48DC-AFE8-12F62C582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A966B-413E-4CDF-82DE-FCC0F467B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31A75B-84E4-4AC1-A00A-74AEB0D228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04800" y="381000"/>
            <a:ext cx="8458200" cy="6172200"/>
          </a:xfrm>
          <a:prstGeom prst="rect">
            <a:avLst/>
          </a:prstGeom>
          <a:noFill/>
          <a:ln w="952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62000" y="2590800"/>
            <a:ext cx="838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62000" y="33528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57200" y="16002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Personal Touch….</a:t>
            </a:r>
          </a:p>
          <a:p>
            <a:pPr algn="ctr" eaLnBrk="0" hangingPunct="0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Serving with a Sense of Love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0"/>
          </a:xfrm>
        </p:spPr>
        <p:txBody>
          <a:bodyPr>
            <a:normAutofit/>
          </a:bodyPr>
          <a:lstStyle/>
          <a:p>
            <a:pPr marL="0" indent="0"/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4.  </a:t>
            </a:r>
            <a:r>
              <a:rPr lang="en-US" sz="6000" b="1" u="sng" dirty="0" smtClean="0">
                <a:solidFill>
                  <a:srgbClr val="C00000"/>
                </a:solidFill>
                <a:latin typeface="Arial Rounded MT Bold" pitchFamily="34" charset="0"/>
              </a:rPr>
              <a:t>Unchangeable</a:t>
            </a:r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.</a:t>
            </a:r>
            <a:b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en-US" sz="6200" b="1" dirty="0">
                <a:solidFill>
                  <a:srgbClr val="C00000"/>
                </a:solidFill>
                <a:latin typeface="Arial Rounded MT Bold" pitchFamily="34" charset="0"/>
              </a:rPr>
              <a:t>                   </a:t>
            </a:r>
            <a:r>
              <a:rPr lang="en-US" sz="4800" b="1" dirty="0">
                <a:solidFill>
                  <a:srgbClr val="C00000"/>
                </a:solidFill>
                <a:latin typeface="Arial Rounded MT Bold" pitchFamily="34" charset="0"/>
              </a:rPr>
              <a:t>I John 3:16</a:t>
            </a:r>
            <a:r>
              <a:rPr lang="en-US" sz="4300" b="1" dirty="0">
                <a:solidFill>
                  <a:srgbClr val="C00000"/>
                </a:solidFill>
                <a:latin typeface="Arial Rounded MT Bold" pitchFamily="34" charset="0"/>
              </a:rPr>
              <a:t>               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962400"/>
          </a:xfrm>
        </p:spPr>
        <p:txBody>
          <a:bodyPr/>
          <a:lstStyle/>
          <a:p>
            <a:pPr marL="0" indent="0"/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Church Must Respond to the lost with the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Love</a:t>
            </a:r>
            <a:b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of the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Father: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Arial Rounded MT Bold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Luke 15:25-32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908050" indent="-908050" algn="l"/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1. The Father’s love should challenge the church to  </a:t>
            </a:r>
            <a:r>
              <a:rPr lang="en-US" sz="6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care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. </a:t>
            </a:r>
            <a:b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	            </a:t>
            </a:r>
            <a:r>
              <a:rPr lang="en-US" sz="4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Ephesians 2:4-5</a:t>
            </a:r>
            <a:endParaRPr lang="en-US" sz="4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7924800" cy="4724400"/>
          </a:xfrm>
        </p:spPr>
        <p:txBody>
          <a:bodyPr/>
          <a:lstStyle/>
          <a:p>
            <a:pPr marL="908050" indent="-908050" algn="l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The Father’s love should compel the church to  </a:t>
            </a:r>
            <a:r>
              <a:rPr lang="en-US" sz="5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serve 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one another in love. 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         </a:t>
            </a:r>
            <a:r>
              <a:rPr lang="en-US" sz="5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ACTS 2:42-47</a:t>
            </a:r>
            <a:endParaRPr lang="en-US" sz="5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4572000"/>
          </a:xfrm>
        </p:spPr>
        <p:txBody>
          <a:bodyPr/>
          <a:lstStyle/>
          <a:p>
            <a:pPr marL="908050" indent="-908050" algn="l"/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The Father’s love should cause the church to </a:t>
            </a:r>
            <a:r>
              <a:rPr lang="en-US" sz="6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embrace 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one another in love. 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GALATIANS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5:6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71600"/>
            <a:ext cx="8458200" cy="4876800"/>
          </a:xfrm>
        </p:spPr>
        <p:txBody>
          <a:bodyPr/>
          <a:lstStyle/>
          <a:p>
            <a:pPr marL="908050" indent="-908050" algn="l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“Be imitators of God, as his dearly loved children and live a life of love, just as Christ loved us and gave his life for us…” 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Ephesians 5:1-2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Love of the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Prodigal’s Father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Reflection of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Love:</a:t>
            </a:r>
            <a:endParaRPr lang="en-US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15:20-23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038600"/>
          </a:xfrm>
        </p:spPr>
        <p:txBody>
          <a:bodyPr/>
          <a:lstStyle/>
          <a:p>
            <a:pPr marL="746125" indent="-746125" algn="ctr">
              <a:lnSpc>
                <a:spcPct val="90000"/>
              </a:lnSpc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love you”</a:t>
            </a:r>
          </a:p>
          <a:p>
            <a:pPr marL="746125" indent="-746125">
              <a:lnSpc>
                <a:spcPct val="90000"/>
              </a:lnSpc>
            </a:pPr>
            <a:r>
              <a:rPr lang="en-US" sz="4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Phileo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  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Brotherly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6125" indent="-746125">
              <a:lnSpc>
                <a:spcPct val="90000"/>
              </a:lnSpc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Eros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 Love</a:t>
            </a:r>
            <a:endParaRPr lang="en-US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6125" indent="-746125">
              <a:lnSpc>
                <a:spcPct val="90000"/>
              </a:lnSpc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Storge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  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Affectionate Love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6125" indent="-746125">
              <a:lnSpc>
                <a:spcPct val="90000"/>
              </a:lnSpc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Agape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Love</a:t>
            </a:r>
            <a:endParaRPr lang="en-US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Four Types of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Love: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458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Divine Love of Our Heavenly Father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Unequaled: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Luke 15:24</a:t>
            </a:r>
            <a:r>
              <a:rPr lang="en-US" sz="3200" b="1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6096000"/>
          </a:xfrm>
        </p:spPr>
        <p:txBody>
          <a:bodyPr/>
          <a:lstStyle/>
          <a:p>
            <a:pPr marL="1076325" indent="-1076325" algn="l">
              <a:buFontTx/>
              <a:buAutoNum type="arabicPeriod"/>
            </a:pPr>
            <a:r>
              <a:rPr lang="en-US" sz="6000" b="1" u="sng" dirty="0">
                <a:solidFill>
                  <a:srgbClr val="C00000"/>
                </a:solidFill>
                <a:latin typeface="Arial Rounded MT Bold" pitchFamily="34" charset="0"/>
              </a:rPr>
              <a:t>Undeserved</a:t>
            </a:r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.</a:t>
            </a:r>
            <a:b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			   </a:t>
            </a:r>
            <a:r>
              <a:rPr lang="en-US" sz="4800" b="1" dirty="0" smtClean="0">
                <a:solidFill>
                  <a:srgbClr val="C00000"/>
                </a:solidFill>
                <a:latin typeface="Arial Rounded MT Bold" pitchFamily="34" charset="0"/>
              </a:rPr>
              <a:t>Romans </a:t>
            </a:r>
            <a:r>
              <a:rPr lang="en-US" sz="4800" b="1" dirty="0">
                <a:solidFill>
                  <a:srgbClr val="C00000"/>
                </a:solidFill>
                <a:latin typeface="Arial Rounded MT Bold" pitchFamily="34" charset="0"/>
              </a:rPr>
              <a:t>5:8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6096000"/>
          </a:xfrm>
        </p:spPr>
        <p:txBody>
          <a:bodyPr/>
          <a:lstStyle/>
          <a:p>
            <a:pPr marL="1150938" indent="-1150938" algn="l"/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2.	</a:t>
            </a:r>
            <a:r>
              <a:rPr lang="en-US" sz="6000" b="1" u="sng" dirty="0">
                <a:solidFill>
                  <a:srgbClr val="C00000"/>
                </a:solidFill>
                <a:latin typeface="Arial Rounded MT Bold" pitchFamily="34" charset="0"/>
              </a:rPr>
              <a:t>Universal.</a:t>
            </a:r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/>
            </a:r>
            <a:b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			      </a:t>
            </a:r>
            <a:r>
              <a:rPr lang="en-US" sz="4800" b="1" dirty="0">
                <a:solidFill>
                  <a:srgbClr val="C00000"/>
                </a:solidFill>
                <a:latin typeface="Arial Rounded MT Bold" pitchFamily="34" charset="0"/>
              </a:rPr>
              <a:t>John 15:13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6096000"/>
          </a:xfrm>
        </p:spPr>
        <p:txBody>
          <a:bodyPr/>
          <a:lstStyle/>
          <a:p>
            <a:pPr marL="1020763" indent="-1020763" algn="l"/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3. 	</a:t>
            </a:r>
            <a:r>
              <a:rPr lang="en-US" sz="6000" b="1" u="sng" dirty="0">
                <a:solidFill>
                  <a:srgbClr val="C00000"/>
                </a:solidFill>
                <a:latin typeface="Arial Rounded MT Bold" pitchFamily="34" charset="0"/>
              </a:rPr>
              <a:t>Unconditional</a:t>
            </a:r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.</a:t>
            </a:r>
            <a:b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en-US" sz="6000" b="1" dirty="0">
                <a:solidFill>
                  <a:srgbClr val="C00000"/>
                </a:solidFill>
                <a:latin typeface="Arial Rounded MT Bold" pitchFamily="34" charset="0"/>
              </a:rPr>
              <a:t>	        </a:t>
            </a:r>
            <a:r>
              <a:rPr lang="en-US" sz="4800" b="1" dirty="0">
                <a:solidFill>
                  <a:srgbClr val="C00000"/>
                </a:solidFill>
                <a:latin typeface="Arial Rounded MT Bold" pitchFamily="34" charset="0"/>
              </a:rPr>
              <a:t>Romans 8:38-39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 stand amazed in the presence 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Of Jesus, the Nazarene, And wonder how 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He could love me,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 sinner, 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condemned, 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unclean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038600" y="58674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-Charles H. Gabriel, </a:t>
            </a:r>
            <a:r>
              <a:rPr lang="en-US" i="1">
                <a:solidFill>
                  <a:schemeClr val="bg1"/>
                </a:solidFill>
              </a:rPr>
              <a:t>My Savior’s Love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marvelous, 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wonderful!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my song shall ever be: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marvelous, 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wonderful!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Savior’s love for me!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206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Four Types of Love:</vt:lpstr>
      <vt:lpstr> The Divine Love of Our Heavenly Father  Is Unequaled:  Luke 15:24 </vt:lpstr>
      <vt:lpstr>Undeserved.       Romans 5:8</vt:lpstr>
      <vt:lpstr>2. Universal.          John 15:13</vt:lpstr>
      <vt:lpstr>3.  Unconditional.          Romans 8:38-39</vt:lpstr>
      <vt:lpstr>Slide 8</vt:lpstr>
      <vt:lpstr>Slide 9</vt:lpstr>
      <vt:lpstr>4.  Unchangeable.                    I John 3:16               </vt:lpstr>
      <vt:lpstr>The Church Must Respond to the lost with the Love  of the Father:  Luke 15:25-32</vt:lpstr>
      <vt:lpstr>1. The Father’s love should challenge the church to  care.               Ephesians 2:4-5</vt:lpstr>
      <vt:lpstr>2. The Father’s love should compel the church to  serve one another in love.            ACTS 2:42-47</vt:lpstr>
      <vt:lpstr>3. The Father’s love should cause the church to embrace one another in love.                GALATIANS 5:6</vt:lpstr>
      <vt:lpstr>“Be imitators of God, as his dearly loved children and live a life of love, just as Christ loved us and gave his life for us…”            Ephesians 5:1-2</vt:lpstr>
    </vt:vector>
  </TitlesOfParts>
  <Company>Trinity Church of the Nazarene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grodriguez</dc:creator>
  <cp:lastModifiedBy>Owner</cp:lastModifiedBy>
  <cp:revision>31</cp:revision>
  <dcterms:created xsi:type="dcterms:W3CDTF">2006-09-15T14:45:59Z</dcterms:created>
  <dcterms:modified xsi:type="dcterms:W3CDTF">2014-10-19T01:04:52Z</dcterms:modified>
</cp:coreProperties>
</file>